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5" r:id="rId5"/>
    <p:sldId id="259" r:id="rId6"/>
    <p:sldId id="260" r:id="rId7"/>
    <p:sldId id="263" r:id="rId8"/>
    <p:sldId id="264" r:id="rId9"/>
    <p:sldId id="265" r:id="rId10"/>
    <p:sldId id="266" r:id="rId11"/>
    <p:sldId id="270" r:id="rId12"/>
    <p:sldId id="271" r:id="rId13"/>
    <p:sldId id="272" r:id="rId14"/>
    <p:sldId id="274" r:id="rId15"/>
    <p:sldId id="275" r:id="rId16"/>
    <p:sldId id="286" r:id="rId17"/>
    <p:sldId id="276" r:id="rId18"/>
    <p:sldId id="277" r:id="rId19"/>
    <p:sldId id="283" r:id="rId20"/>
    <p:sldId id="28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-96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72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59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60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057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21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806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0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549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642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598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9529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067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3306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175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422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38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F7AA0-E34C-4939-9F00-5D66FE615E8B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A5702B3-91FA-4C60-86B4-B7FADCB8A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518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40308" y="2455606"/>
            <a:ext cx="10192007" cy="2262781"/>
          </a:xfrm>
        </p:spPr>
        <p:txBody>
          <a:bodyPr>
            <a:noAutofit/>
          </a:bodyPr>
          <a:lstStyle/>
          <a:p>
            <a:r>
              <a:rPr lang="kk-KZ" sz="8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системы аккредитации</a:t>
            </a:r>
            <a:endParaRPr lang="ru-RU" sz="8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01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3907" y="432381"/>
            <a:ext cx="6512616" cy="1280890"/>
          </a:xfrm>
        </p:spPr>
        <p:txBody>
          <a:bodyPr>
            <a:noAutofit/>
          </a:bodyPr>
          <a:lstStyle/>
          <a:p>
            <a:r>
              <a:rPr lang="kk-KZ" sz="8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Аккредитация</a:t>
            </a:r>
            <a:endParaRPr lang="ru-RU" sz="8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8173" y="2664543"/>
            <a:ext cx="9484083" cy="291034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 случае это процесс, в результате которого приобретается официальное подтверждение соответствия качества предоставляемых услуг соответствующим требованиям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46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376" y="259451"/>
            <a:ext cx="9667203" cy="128089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точки зрения оценки соответствия аккредитация применяется к 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Шеврон 5"/>
          <p:cNvSpPr/>
          <p:nvPr/>
        </p:nvSpPr>
        <p:spPr>
          <a:xfrm>
            <a:off x="970601" y="1932402"/>
            <a:ext cx="6875541" cy="758806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лабораториям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008373" y="1735569"/>
            <a:ext cx="3372465" cy="766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испытательным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008373" y="2691207"/>
            <a:ext cx="3372465" cy="7669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калибровочным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008373" y="3646845"/>
            <a:ext cx="3372464" cy="7669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поверочным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врон 9"/>
          <p:cNvSpPr/>
          <p:nvPr/>
        </p:nvSpPr>
        <p:spPr>
          <a:xfrm>
            <a:off x="970602" y="4294238"/>
            <a:ext cx="6875540" cy="779207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 по сертификации 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Шеврон 10"/>
          <p:cNvSpPr/>
          <p:nvPr/>
        </p:nvSpPr>
        <p:spPr>
          <a:xfrm>
            <a:off x="970600" y="5623326"/>
            <a:ext cx="6875542" cy="659487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 инспекции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35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92510" y="2742888"/>
            <a:ext cx="95444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аккредитации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2716" y="1042218"/>
            <a:ext cx="3819832" cy="64892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бизнеса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66916" y="2374490"/>
            <a:ext cx="5191433" cy="410005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Аккредитация является важным инструментом для принятия решения и управления рисками. Организации могут сэкономить время и финансы, выбрав аккредитованного поставщика услуг. Точные измерения и испытания снижают возможность брака продукции.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79574" y="690715"/>
            <a:ext cx="5456903" cy="135193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аккредитованных организаций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63033" y="2374490"/>
            <a:ext cx="5235677" cy="410005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Аккредитация является доказательством компетентности организации осуществлять деятельность по оценке соответствия. Аккредитация придает результатам оценки соответствия законную силу, т.к. она осуществляется на законодательной основе.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7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07573" y="604684"/>
            <a:ext cx="4365523" cy="8259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потребителей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78973" y="2492478"/>
            <a:ext cx="4822722" cy="35101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Аккредитация обеспечивает потребителей гарантией соответствующего качества услуг по подтверждению соответствия продукции, услуг и точности измерений.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92531" y="604684"/>
            <a:ext cx="4881716" cy="8259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Правительства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747387" y="2477730"/>
            <a:ext cx="4726859" cy="35101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Аккредитация является эффективным инструментом поддержки работы регулирующих органов путем передачи функций по оценке компетентности органу по аккредитации.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21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/>
          <p:cNvSpPr/>
          <p:nvPr/>
        </p:nvSpPr>
        <p:spPr>
          <a:xfrm>
            <a:off x="693174" y="1536054"/>
            <a:ext cx="10722078" cy="867933"/>
          </a:xfrm>
          <a:prstGeom prst="chevron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интересов потребителей в вопросах безопасности и качества продукции, процессов, услуг;</a:t>
            </a:r>
            <a:endParaRPr lang="ru-RU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Шеврон 4"/>
          <p:cNvSpPr/>
          <p:nvPr/>
        </p:nvSpPr>
        <p:spPr>
          <a:xfrm>
            <a:off x="693174" y="2698955"/>
            <a:ext cx="10427110" cy="671172"/>
          </a:xfrm>
          <a:prstGeom prst="chevron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отечественной продукции</a:t>
            </a:r>
            <a:r>
              <a:rPr lang="ru-RU" b="1" dirty="0" smtClean="0">
                <a:solidFill>
                  <a:schemeClr val="tx1"/>
                </a:solidFill>
              </a:rPr>
              <a:t>;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Шеврон 5"/>
          <p:cNvSpPr/>
          <p:nvPr/>
        </p:nvSpPr>
        <p:spPr>
          <a:xfrm>
            <a:off x="693174" y="3677264"/>
            <a:ext cx="9748684" cy="498987"/>
          </a:xfrm>
          <a:prstGeom prst="chevron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достоверности оценки соответствия;</a:t>
            </a:r>
            <a:endParaRPr lang="ru-RU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693173" y="4483388"/>
            <a:ext cx="7654414" cy="604806"/>
          </a:xfrm>
          <a:prstGeom prst="chevron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устранение технических барьеров в торговле;</a:t>
            </a:r>
            <a:endParaRPr lang="ru-RU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Шеврон 7"/>
          <p:cNvSpPr/>
          <p:nvPr/>
        </p:nvSpPr>
        <p:spPr>
          <a:xfrm>
            <a:off x="693173" y="5434539"/>
            <a:ext cx="10722079" cy="766916"/>
          </a:xfrm>
          <a:prstGeom prst="chevron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признания результатов работ субъектов аккредитации РК международными организациями и зарубежными странами.</a:t>
            </a:r>
            <a:endParaRPr lang="ru-RU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6413" y="366438"/>
            <a:ext cx="10854813" cy="8849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целями аккредитации являются: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1774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0090" y="1961535"/>
            <a:ext cx="10044522" cy="4513007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добровольность;</a:t>
            </a:r>
          </a:p>
          <a:p>
            <a:pPr fontAlgn="base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доступность информации о процедурах, критериях аккредитации;</a:t>
            </a:r>
          </a:p>
          <a:p>
            <a:pPr fontAlgn="base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прозрачность деятельности по аккредитации в области оценки соответствия;</a:t>
            </a:r>
          </a:p>
          <a:p>
            <a:pPr fontAlgn="base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недопущение дискриминации;</a:t>
            </a:r>
          </a:p>
          <a:p>
            <a:pPr fontAlgn="base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компетентность;</a:t>
            </a:r>
          </a:p>
          <a:p>
            <a:pPr fontAlgn="base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единство и целостность системы аккредитации;</a:t>
            </a:r>
          </a:p>
          <a:p>
            <a:pPr fontAlgn="base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независимость.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97510" y="634180"/>
            <a:ext cx="9174367" cy="8554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Принципами аккредитации являются</a:t>
            </a:r>
          </a:p>
        </p:txBody>
      </p:sp>
    </p:spTree>
    <p:extLst>
      <p:ext uri="{BB962C8B-B14F-4D97-AF65-F5344CB8AC3E}">
        <p14:creationId xmlns:p14="http://schemas.microsoft.com/office/powerpoint/2010/main" val="290496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45693" y="722667"/>
            <a:ext cx="3937818" cy="97339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 Республики Казахстан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096862" y="737416"/>
            <a:ext cx="3288892" cy="94389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уполномоченный орган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7364" y="3495351"/>
            <a:ext cx="3104535" cy="10674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по аккредитации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099755" y="3506419"/>
            <a:ext cx="2905431" cy="10581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аккредитации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87644" y="5225682"/>
            <a:ext cx="4173793" cy="9881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эксперты-аудиторы по аккредитации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771899" y="1924663"/>
            <a:ext cx="5405284" cy="238186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аккредитации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>
            <a:stCxn id="9" idx="7"/>
            <a:endCxn id="5" idx="2"/>
          </p:cNvCxnSpPr>
          <p:nvPr/>
        </p:nvCxnSpPr>
        <p:spPr>
          <a:xfrm flipV="1">
            <a:off x="8385597" y="1681313"/>
            <a:ext cx="1355711" cy="5921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9" idx="5"/>
            <a:endCxn id="7" idx="1"/>
          </p:cNvCxnSpPr>
          <p:nvPr/>
        </p:nvCxnSpPr>
        <p:spPr>
          <a:xfrm>
            <a:off x="8385597" y="3957714"/>
            <a:ext cx="714158" cy="778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1"/>
            <a:endCxn id="4" idx="2"/>
          </p:cNvCxnSpPr>
          <p:nvPr/>
        </p:nvCxnSpPr>
        <p:spPr>
          <a:xfrm flipH="1" flipV="1">
            <a:off x="2514602" y="1696060"/>
            <a:ext cx="2048883" cy="5774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9" idx="3"/>
            <a:endCxn id="6" idx="3"/>
          </p:cNvCxnSpPr>
          <p:nvPr/>
        </p:nvCxnSpPr>
        <p:spPr>
          <a:xfrm flipH="1">
            <a:off x="3771899" y="3957714"/>
            <a:ext cx="791586" cy="713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9" idx="4"/>
            <a:endCxn id="8" idx="0"/>
          </p:cNvCxnSpPr>
          <p:nvPr/>
        </p:nvCxnSpPr>
        <p:spPr>
          <a:xfrm>
            <a:off x="6474541" y="4306530"/>
            <a:ext cx="0" cy="9191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51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52917" y="324465"/>
            <a:ext cx="7447936" cy="1253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системы аккредитации 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емиугольник 6"/>
          <p:cNvSpPr/>
          <p:nvPr/>
        </p:nvSpPr>
        <p:spPr>
          <a:xfrm>
            <a:off x="2831691" y="2610463"/>
            <a:ext cx="3185651" cy="2713702"/>
          </a:xfrm>
          <a:prstGeom prst="hept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IAF</a:t>
            </a:r>
            <a:endParaRPr lang="kk-KZ" sz="6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емиугольник 7"/>
          <p:cNvSpPr/>
          <p:nvPr/>
        </p:nvSpPr>
        <p:spPr>
          <a:xfrm>
            <a:off x="7462684" y="2610463"/>
            <a:ext cx="3215148" cy="2713702"/>
          </a:xfrm>
          <a:prstGeom prst="hept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ILAC</a:t>
            </a:r>
            <a:endParaRPr lang="kk-KZ" sz="6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>
            <a:stCxn id="4" idx="2"/>
            <a:endCxn id="7" idx="6"/>
          </p:cNvCxnSpPr>
          <p:nvPr/>
        </p:nvCxnSpPr>
        <p:spPr>
          <a:xfrm flipH="1">
            <a:off x="4424517" y="1578078"/>
            <a:ext cx="2352368" cy="103238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2"/>
            <a:endCxn id="8" idx="6"/>
          </p:cNvCxnSpPr>
          <p:nvPr/>
        </p:nvCxnSpPr>
        <p:spPr>
          <a:xfrm>
            <a:off x="6776885" y="1578078"/>
            <a:ext cx="2293373" cy="103238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20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9277" y="712600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IAF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79533" y="2403987"/>
            <a:ext cx="7551173" cy="35396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Аккредитационный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Форум (IAF) — это глобальная ассоциация органов по аккредитации и других органов по оценке соответствия в различных областях, включая системы менеджмента, продукцию, услуги и персонал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43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1087" y="2475694"/>
            <a:ext cx="8915400" cy="346790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единой всемирной программы оценки соответствия, что позволяет уменьшить риски для бизнеса и потребителей, гарантируя надежность сертификатов, выданных аккредитованными органами</a:t>
            </a:r>
          </a:p>
        </p:txBody>
      </p:sp>
      <p:sp>
        <p:nvSpPr>
          <p:cNvPr id="4" name="Шеврон 3"/>
          <p:cNvSpPr/>
          <p:nvPr/>
        </p:nvSpPr>
        <p:spPr>
          <a:xfrm>
            <a:off x="2330245" y="589935"/>
            <a:ext cx="8377084" cy="781665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задача IAF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39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/>
          <p:cNvSpPr/>
          <p:nvPr/>
        </p:nvSpPr>
        <p:spPr>
          <a:xfrm>
            <a:off x="2831690" y="560439"/>
            <a:ext cx="7492181" cy="811161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IAF</a:t>
            </a:r>
            <a:endParaRPr lang="ru-RU"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20878" y="2123768"/>
            <a:ext cx="10279626" cy="16813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 удостовериться в том, что члены -органы по аккредитации аккредитуют только компетентные органы для выполнения работы, которую они обязались выполнять, и не злоупотребляют положением.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20878" y="4129549"/>
            <a:ext cx="10279626" cy="23892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 IAF создает взаимные договоренности о признании, известные как Соглашение о многостороннем признании (MLA), между членами - органами по аккредитации, которые снижают вероятность угрозы бизнесу и его клиентам, гарантируя, что сертификат будет признан в любой точке мира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36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991032" y="1087484"/>
            <a:ext cx="9018317" cy="451690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880098" y="1453193"/>
            <a:ext cx="91292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IAF работает над поиском наиболее эффективного способа создания единой системы, которая позволит компаниям, имеющим аккредитованный сертификат оценки соответствия в одной части мира, получить этот сертификат в других странах мира. 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31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2348" y="1022317"/>
            <a:ext cx="5000573" cy="1280890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ILAC</a:t>
            </a:r>
            <a:endParaRPr lang="ru-RU" sz="8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9999" y="2679292"/>
            <a:ext cx="8915400" cy="1686232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организация по 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аккредитации лабораторий</a:t>
            </a:r>
          </a:p>
          <a:p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427654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4444" y="2236838"/>
            <a:ext cx="8915400" cy="2467897"/>
          </a:xfrm>
        </p:spPr>
        <p:txBody>
          <a:bodyPr/>
          <a:lstStyle/>
          <a:p>
            <a:endParaRPr lang="kk-KZ" dirty="0">
              <a:solidFill>
                <a:schemeClr val="tx1"/>
              </a:solidFill>
            </a:endParaRPr>
          </a:p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доверие к компетенции органов, поддерживающих эту деятельность.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4444" y="574876"/>
            <a:ext cx="50597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10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6760" y="560439"/>
            <a:ext cx="6938246" cy="8111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ILAC</a:t>
            </a:r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ориентирован на: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Шеврон 4"/>
          <p:cNvSpPr/>
          <p:nvPr/>
        </p:nvSpPr>
        <p:spPr>
          <a:xfrm>
            <a:off x="678426" y="1863211"/>
            <a:ext cx="11351341" cy="934065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гармонизацию практики аккредитации лабораторий и контролирующих органов;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Шеврон 5"/>
          <p:cNvSpPr/>
          <p:nvPr/>
        </p:nvSpPr>
        <p:spPr>
          <a:xfrm>
            <a:off x="678423" y="3116828"/>
            <a:ext cx="11351341" cy="899652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  аккредитации лабораторий  и контролирующих органов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Шеврон 6"/>
          <p:cNvSpPr/>
          <p:nvPr/>
        </p:nvSpPr>
        <p:spPr>
          <a:xfrm>
            <a:off x="678424" y="4240162"/>
            <a:ext cx="11351341" cy="870155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и поддержка развивающихся систем  аккредитации;</a:t>
            </a:r>
          </a:p>
        </p:txBody>
      </p:sp>
      <p:sp>
        <p:nvSpPr>
          <p:cNvPr id="8" name="Шеврон 7"/>
          <p:cNvSpPr/>
          <p:nvPr/>
        </p:nvSpPr>
        <p:spPr>
          <a:xfrm>
            <a:off x="678425" y="5442156"/>
            <a:ext cx="11351341" cy="943896"/>
          </a:xfrm>
          <a:prstGeom prst="chevr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Глобальное признание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лабораторий  и надзорных органов через соглашение ИЛАК.</a:t>
            </a:r>
          </a:p>
        </p:txBody>
      </p:sp>
    </p:spTree>
    <p:extLst>
      <p:ext uri="{BB962C8B-B14F-4D97-AF65-F5344CB8AC3E}">
        <p14:creationId xmlns:p14="http://schemas.microsoft.com/office/powerpoint/2010/main" val="13774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1381" y="2369574"/>
            <a:ext cx="10413231" cy="377762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ILAC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 надежную инфраструктуру для поддержки всемирной демонстрации компетентности и эквивалентности испытательных и калибровочных лабораторий, контрольных органов и других органов, обслуживающих или поддерживающих лаборатории и контрольные органы посредством аккредитации, для поддержки деятельности внутри и между экономиками, включая торговлю , защиту здоровья, безопасности окружающей среды для общественной пользы.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56503" y="1061883"/>
            <a:ext cx="8362336" cy="8996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организации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67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8773" y="1676400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 организации, ILAC и IAF, сотрудничают и объединяют усилия с целью улучшения аккредитации и подтверждения соответствия по всему миру.</a:t>
            </a:r>
          </a:p>
        </p:txBody>
      </p:sp>
    </p:spTree>
    <p:extLst>
      <p:ext uri="{BB962C8B-B14F-4D97-AF65-F5344CB8AC3E}">
        <p14:creationId xmlns:p14="http://schemas.microsoft.com/office/powerpoint/2010/main" val="344607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65220" y="2541401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kk-KZ" sz="7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r>
              <a:rPr lang="kk-KZ" sz="7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7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58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186</TotalTime>
  <Words>499</Words>
  <Application>Microsoft Office PowerPoint</Application>
  <PresentationFormat>Произвольный</PresentationFormat>
  <Paragraphs>64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Легкий дым</vt:lpstr>
      <vt:lpstr>Современные системы аккредитации</vt:lpstr>
      <vt:lpstr>Аккредитация</vt:lpstr>
      <vt:lpstr>С точки зрения оценки соответствия аккредитация применяется к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IAF</vt:lpstr>
      <vt:lpstr>Презентация PowerPoint</vt:lpstr>
      <vt:lpstr>Презентация PowerPoint</vt:lpstr>
      <vt:lpstr>Презентация PowerPoint</vt:lpstr>
      <vt:lpstr>ILAC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системы аккредитации</dc:title>
  <dc:creator>Пользователь Windows</dc:creator>
  <cp:lastModifiedBy>Анатолий Гольцев</cp:lastModifiedBy>
  <cp:revision>15</cp:revision>
  <dcterms:created xsi:type="dcterms:W3CDTF">2019-04-28T08:18:42Z</dcterms:created>
  <dcterms:modified xsi:type="dcterms:W3CDTF">2019-05-03T10:17:02Z</dcterms:modified>
</cp:coreProperties>
</file>